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1" r:id="rId5"/>
    <p:sldId id="260" r:id="rId6"/>
    <p:sldId id="259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13E3-62F6-47D9-B3A7-F370B3761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4633-B3CD-4B0D-B13C-F981286F5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D92B5-A25F-4AAC-B5FF-B18527144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EEEE2-8A00-43D7-AAE6-A88596C02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74E2B-E728-4ECA-9B12-ADB7D8A9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5C96-1714-4BB5-A399-31E270A65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F1D67-71DE-4C4D-BCA8-70141DB4C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74B30-2DB5-46B9-B225-FDCA6DDCE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A33A-5F58-4222-938B-28402040A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ACA9-5649-4293-8B1E-4241662BF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E771D-D923-4BB0-8211-82EC42AE0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59A96-0861-486E-BA22-D6EE2B1B6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D442CB6-BCA6-4D5E-AB8B-55880BBE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2800" smtClean="0"/>
              <a:t>Resource Concepts and Terms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/>
              <a:t>resources</a:t>
            </a:r>
            <a:r>
              <a:rPr lang="en-US" sz="2400" smtClean="0"/>
              <a:t>:  all </a:t>
            </a:r>
            <a:r>
              <a:rPr lang="en-US" sz="2400" i="1" smtClean="0"/>
              <a:t>materials</a:t>
            </a:r>
            <a:r>
              <a:rPr lang="en-US" sz="2400" smtClean="0"/>
              <a:t> in the environment that can be used.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reserves</a:t>
            </a:r>
            <a:r>
              <a:rPr lang="en-US" sz="2400" smtClean="0"/>
              <a:t>:  quantities of resources that are </a:t>
            </a:r>
            <a:r>
              <a:rPr lang="en-US" sz="2400" u="sng" smtClean="0"/>
              <a:t>known</a:t>
            </a:r>
            <a:r>
              <a:rPr lang="en-US" sz="2400" smtClean="0"/>
              <a:t> and are </a:t>
            </a:r>
            <a:r>
              <a:rPr lang="en-US" sz="2400" u="sng" smtClean="0"/>
              <a:t>legally</a:t>
            </a:r>
            <a:r>
              <a:rPr lang="en-US" sz="2400" smtClean="0"/>
              <a:t> and </a:t>
            </a:r>
            <a:r>
              <a:rPr lang="en-US" sz="2400" u="sng" smtClean="0"/>
              <a:t>economically</a:t>
            </a:r>
            <a:r>
              <a:rPr lang="en-US" sz="2400" smtClean="0"/>
              <a:t> extractable with current </a:t>
            </a:r>
            <a:r>
              <a:rPr lang="en-US" sz="2400" u="sng" smtClean="0"/>
              <a:t>technology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projected reserves</a:t>
            </a:r>
            <a:r>
              <a:rPr lang="en-US" sz="2400" smtClean="0"/>
              <a:t>: current reserves plus all resources that may become reserves due to improved technologies and changing prices.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renewable resources</a:t>
            </a:r>
            <a:r>
              <a:rPr lang="en-US" sz="2400" smtClean="0"/>
              <a:t>: such as farmland soil, water, solar, forests, and fisheries, where the sustainable rate of use can be no greater than the rate of regeneration.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solar-based renewable energy resources </a:t>
            </a:r>
            <a:r>
              <a:rPr lang="en-US" sz="2400" smtClean="0"/>
              <a:t>are ultimately powered by the sun:  solar, wind, hydropower, wave and biomass</a:t>
            </a:r>
          </a:p>
        </p:txBody>
      </p:sp>
      <p:pic>
        <p:nvPicPr>
          <p:cNvPr id="2052" name="Picture 4" descr="MCj030380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867400"/>
            <a:ext cx="8223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MCj028081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8513" y="4800600"/>
            <a:ext cx="7254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MCj043922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0"/>
            <a:ext cx="1295400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/>
            <a:r>
              <a:rPr lang="en-US" sz="3200" smtClean="0"/>
              <a:t>Resources (con’t.)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3048000"/>
          </a:xfrm>
        </p:spPr>
        <p:txBody>
          <a:bodyPr/>
          <a:lstStyle/>
          <a:p>
            <a:pPr eaLnBrk="1" hangingPunct="1"/>
            <a:r>
              <a:rPr lang="en-US" sz="2400" b="1" smtClean="0"/>
              <a:t>non-renewable resources</a:t>
            </a:r>
            <a:r>
              <a:rPr lang="en-US" sz="2400" smtClean="0"/>
              <a:t>:  substances such as fossil fuels, high grade mineral ore, and fossil groundwater.  Can these have a sustainable rate of  use?</a:t>
            </a:r>
          </a:p>
          <a:p>
            <a:pPr lvl="1" eaLnBrk="1" hangingPunct="1"/>
            <a:r>
              <a:rPr lang="en-US" sz="2000" smtClean="0"/>
              <a:t>one view:  their sustainable rate of use can be no greater than the rate at which a renewable resource can be substituted for it (eg. oil, where part of the profits are invested towards the development of renewable resources, so that renewables can eventually substitute for oil)</a:t>
            </a:r>
          </a:p>
          <a:p>
            <a:pPr lvl="1" eaLnBrk="1" hangingPunct="1"/>
            <a:r>
              <a:rPr lang="en-US" sz="2000" smtClean="0"/>
              <a:t>another view: libertarian…</a:t>
            </a:r>
          </a:p>
        </p:txBody>
      </p:sp>
      <p:pic>
        <p:nvPicPr>
          <p:cNvPr id="3076" name="Picture 4" descr="MCj03316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0"/>
            <a:ext cx="151130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MPj043717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7238" y="4191000"/>
            <a:ext cx="20367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MCj029799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602163"/>
            <a:ext cx="3886200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Externalities: costs of an economic activity that are not directly paid for by the buyers and/or sellers of the activity</a:t>
            </a:r>
          </a:p>
          <a:p>
            <a:pPr eaLnBrk="1" hangingPunct="1"/>
            <a:r>
              <a:rPr lang="en-US" smtClean="0"/>
              <a:t>Energy externalities include: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The Human Command of Energy Through Time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In the distant human past, pre-fire and pre-agriculture, humans would have done all work with their own bodies.  In such a setting, each human would need about 100 watts of power for sustenance.  (2400 watt-hrs/day or 2.4 kWh)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But eventually, humans figured out how to accomplish more with their efforts: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fire for cooking and hunting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tools, domesticated animals, and agriculture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By 1800 the world average per person power utilization had quintupled to ~500 watts, (5 energy servants):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water and wind power, some coal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By 2000, global average was 20 energy servants, in the US, 100+: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combustion of fossil fuels (~87% from fossil fuels)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Are the global and US rates and sources sustainable?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Power and Energy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Power: rate of energy use through time (eg watts)</a:t>
            </a:r>
          </a:p>
          <a:p>
            <a:pPr eaLnBrk="1" hangingPunct="1"/>
            <a:r>
              <a:rPr lang="en-US" sz="2400" smtClean="0"/>
              <a:t>Energy: the capacity for doing work (but this def is too vague).</a:t>
            </a:r>
          </a:p>
          <a:p>
            <a:pPr eaLnBrk="1" hangingPunct="1"/>
            <a:r>
              <a:rPr lang="en-US" sz="2400" smtClean="0"/>
              <a:t>Some common forms of energy:  heat (thermal energy), motion (kinetic or mechanical), light (electromagnetic), chemical (of fuels and foodstuffs).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Resource concepts (con’t)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/>
              <a:t>sustainable rate of emissions</a:t>
            </a:r>
            <a:r>
              <a:rPr lang="en-US" sz="2000" smtClean="0"/>
              <a:t> (pollutants): max. rate at which it can be recycled, absorbed, or rendered harmless by the environment.</a:t>
            </a:r>
          </a:p>
        </p:txBody>
      </p:sp>
      <p:pic>
        <p:nvPicPr>
          <p:cNvPr id="7172" name="Picture 8" descr="MPj0390146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2575" y="2033588"/>
            <a:ext cx="2609850" cy="3657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453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Resource Concepts and Terms</vt:lpstr>
      <vt:lpstr>Resources (con’t.)</vt:lpstr>
      <vt:lpstr>Slide 3</vt:lpstr>
      <vt:lpstr>The Human Command of Energy Through Time</vt:lpstr>
      <vt:lpstr>Power and Energy</vt:lpstr>
      <vt:lpstr>Resource concepts (con’t)</vt:lpstr>
    </vt:vector>
  </TitlesOfParts>
  <Company>WOU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Western Oregon University</cp:lastModifiedBy>
  <cp:revision>22</cp:revision>
  <dcterms:created xsi:type="dcterms:W3CDTF">2009-02-24T01:10:12Z</dcterms:created>
  <dcterms:modified xsi:type="dcterms:W3CDTF">2015-02-24T00:34:05Z</dcterms:modified>
</cp:coreProperties>
</file>